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FF7CA8-DD3A-4AF2-A9DB-E1270C26861A}" v="23" dt="2023-11-26T20:45:38.606"/>
    <p1510:client id="{B50AFC9F-A13C-4BB3-9A68-A748873B9DB0}" v="386" dt="2023-11-23T19:21:22.7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1" autoAdjust="0"/>
    <p:restoredTop sz="96078" autoAdjust="0"/>
  </p:normalViewPr>
  <p:slideViewPr>
    <p:cSldViewPr snapToGrid="0">
      <p:cViewPr varScale="1">
        <p:scale>
          <a:sx n="63" d="100"/>
          <a:sy n="63" d="100"/>
        </p:scale>
        <p:origin x="68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70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FFDFEA2-2BCA-4E53-A63D-D472817670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9490B4C-BB21-43C6-BCA5-7DEDC90591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BF6F2C-70F4-4BEA-8D16-97005560683C}" type="datetime1">
              <a:rPr lang="de-DE" smtClean="0"/>
              <a:t>27.11.2023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5C6DE74-B675-48BC-90D5-211F7E7C113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116770A-F0F7-47DE-9B01-9EFB3F3269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4C3EA9-E5D1-4D36-9865-D06812DD57C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25138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CF5A9-CE51-48B7-AFA6-7A3A0767D90A}" type="datetime1">
              <a:rPr lang="de-DE" smtClean="0"/>
              <a:pPr/>
              <a:t>27.11.2023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EBB42A-28DE-4643-A408-8D333F533907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52111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BB42A-28DE-4643-A408-8D333F53390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4711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B8B270D-091D-4ED2-8C85-0898DD7D9F2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0102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Bild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pieren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hteck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ihand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ihand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hteck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ihand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ihand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ihand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ihand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ihand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ihand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ihand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ihand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ihand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ihand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ihand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ihand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ihand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ihand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ihand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ihand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ihand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ihand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ihand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ihand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ihand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ihand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ihand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ihand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hteck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ihand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ihand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ihand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ihand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ihand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ihand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ihand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ihand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ihand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ihand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ihand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hteck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ihand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ihand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ihand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ihand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ihand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ihand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ihand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ihand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ihand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ihand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ihand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ihand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ihand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noProof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6A80DD11-6D78-403C-A83C-B242320CEB5E}" type="datetime1">
              <a:rPr lang="de-DE" noProof="0" smtClean="0"/>
              <a:t>27.11.2023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DFE075-1C19-429F-BF7D-1FA4EE81EC24}" type="datetime1">
              <a:rPr lang="de-DE" noProof="0" smtClean="0"/>
              <a:t>27.11.2023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0B7717-016D-4C9A-B280-4A0D518264A6}" type="datetime1">
              <a:rPr lang="de-DE" noProof="0" smtClean="0"/>
              <a:t>27.11.2023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1679AF-243C-42BF-9C5A-C4B440732543}" type="datetime1">
              <a:rPr lang="de-DE" noProof="0" smtClean="0"/>
              <a:t>27.11.2023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/>
          </a:p>
        </p:txBody>
      </p:sp>
      <p:sp>
        <p:nvSpPr>
          <p:cNvPr id="60" name="Textfeld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4B6981-883C-419B-A2C0-65FFCAB513D0}" type="datetime1">
              <a:rPr lang="de-DE" noProof="0" smtClean="0"/>
              <a:t>27.11.2023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7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1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74ABB6-3762-4DBA-AD9F-4B012528BC87}" type="datetime1">
              <a:rPr lang="de-DE" noProof="0" smtClean="0"/>
              <a:t>27.11.2023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1"/>
          <p:cNvSpPr>
            <a:spLocks noGrp="1"/>
          </p:cNvSpPr>
          <p:nvPr>
            <p:ph type="title" hasCustomPrompt="1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9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0" name="Bildplatzhalter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de-DE" noProof="0"/>
              <a:t>Klicken Sie, um ein Bild hinzuzufügen.</a:t>
            </a:r>
          </a:p>
        </p:txBody>
      </p:sp>
      <p:sp>
        <p:nvSpPr>
          <p:cNvPr id="21" name="Textplatzhalter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2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3" name="Bildplatzhalter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de-DE" noProof="0"/>
              <a:t>Klicken Sie, um ein Bild hinzuzufügen.</a:t>
            </a:r>
          </a:p>
        </p:txBody>
      </p:sp>
      <p:sp>
        <p:nvSpPr>
          <p:cNvPr id="24" name="Textplatzhalter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6" name="Bildplatzhalter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de-DE" noProof="0"/>
              <a:t>Klicken Sie, um ein Bild hinzuzufügen.</a:t>
            </a:r>
          </a:p>
        </p:txBody>
      </p:sp>
      <p:sp>
        <p:nvSpPr>
          <p:cNvPr id="27" name="Textplatzhalter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320DC4-82C0-4D68-886B-A19E54DE9103}" type="datetime1">
              <a:rPr lang="de-DE" noProof="0" smtClean="0"/>
              <a:t>27.11.2023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7FBEE9-2550-45BD-BFCB-DD641F7BA3C9}" type="datetime1">
              <a:rPr lang="de-DE" noProof="0" smtClean="0"/>
              <a:t>27.11.2023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322941-6DE8-499A-B6F8-145F4D9B9BB3}" type="datetime1">
              <a:rPr lang="de-DE" noProof="0" smtClean="0"/>
              <a:t>27.11.2023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522" y="874663"/>
            <a:ext cx="4650901" cy="2334637"/>
          </a:xfrm>
        </p:spPr>
        <p:txBody>
          <a:bodyPr rtlCol="0">
            <a:normAutofit/>
          </a:bodyPr>
          <a:lstStyle>
            <a:lvl1pPr algn="ctr">
              <a:defRPr sz="48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grpSp>
        <p:nvGrpSpPr>
          <p:cNvPr id="6" name="Group 5" hidden="1">
            <a:extLst>
              <a:ext uri="{FF2B5EF4-FFF2-40B4-BE49-F238E27FC236}">
                <a16:creationId xmlns:a16="http://schemas.microsoft.com/office/drawing/2014/main" id="{F44A4473-D4D4-4E24-B542-C5D63C28D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4CA4A32-A016-460F-8B99-22A5D265B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84DB1BC2-B158-4DA5-9164-843E6B566C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751FDE2E-D749-401E-B3BA-66B2F5231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49546377-E2EE-4854-AA84-5575789BAF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4FCC465-42B8-456F-951F-8C51A42F9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D7F8A9A-8A53-4FD3-855C-C49B035CE8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C347F99-AC7C-4DB2-8AAF-9E2A7AE62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89B06C37-E219-479D-B324-0DC7D05651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29A1D878-CEA2-41DC-8638-A852316726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99394209-57ED-4126-A8DC-0862D1FA11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A48B0004-4618-4D71-88D1-A2FEE4F0AD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4D1C172B-2446-428A-A518-FE1B5FCE0D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E359C795-FCC1-401F-B0B6-F722AE632A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8260D102-71BB-497E-A5CF-743FB59874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811E3D98-A5FB-4BDE-A07D-A03EB898C6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9E48CE7F-B4EF-4629-8706-6838C171EF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C8EBC77A-0887-4128-A73B-2C0165C6F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7AF3D400-AAAA-47BD-922E-AA3A2AFA30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B0A3E6A0-609D-427D-9D34-E7CF184B453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DDE08965-A3F4-426A-924B-102A6F6FE2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13FA8E6E-7F53-47E9-9BF8-1CD3130F42B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7A8A9991-EF8F-4128-9DB7-A2FA8CF2F6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41E966B6-186E-4D17-B570-969B6951AC0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918B08AD-5F3C-4FC5-8998-8524763C750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EDF72260-B0A1-47A1-9459-FDF4600ACA6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C6A7FA58-53F7-4C2F-96D5-E97BB3CC679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1B986617-481E-450F-8FAD-CA3086A3E0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4D24CAEB-B2FE-4796-8E6E-DB5148C380F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3D577B03-E6D9-4FFA-A799-E504CBF8D7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3509C13-FDEE-45B0-B954-D80D6F38F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21FF647D-8D8A-43E8-A2E2-46D1117839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7B8728B-0A45-4551-99F0-CF33B850DA5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CFAA15D-9EFC-4A70-AC98-CB3EF00C3A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AD80CCBD-3F02-48A0-A24E-5971D22951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AB5B7D34-5A4E-48DE-8893-0F022E4CC95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2341ADC6-0CC2-46C0-BA6F-9D9913669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93316DB-546B-41BA-AD1B-94D5C46702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35105C82-44C4-41C2-96AE-ADE6DD1D71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7A634F2-054C-4614-9ECB-96BE809893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764AB7F-1912-4909-A04A-C8D125467E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6B93639B-DE1C-4A46-A4B5-B88FD6FC20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A6C5D17F-13E7-4861-A839-3C56ABD56C4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1C343C91-0F9E-4530-939D-2D9F15DF4A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109E9F-E572-4202-B7A6-630155DD5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FF54B2-44F5-42F7-8353-111D80A8D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9A2BBF4-4F54-4179-B672-AD4C8D58A3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2F2D95CF-DAE2-4601-B9A6-233F4F2F30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3CD52B72-C30B-4570-A8AB-78CB884F8D0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696A9FBF-C89D-4CF9-A1DC-C0275A3B326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C50B0ACE-17B4-4F11-BA43-0159796B83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0346B01-7019-48B2-9BE7-3E90F590FD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5C186E4B-7559-4E95-9BDD-7DA75E0873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4FFE117A-211E-4BD5-AB76-05026DEC6B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5CC0C412-2859-4E97-924F-291318E6AD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AECE441C-0FBF-4F02-9781-35F2487E3C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951A4317-3E34-41B4-BCD9-E6E0627C18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CE2D40E4-274B-4D43-801B-7B3BAF03E45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2D939FC8-6395-4DCB-B28C-2342BFB72F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620FEEF2-AE91-48CA-8FE7-B50F83E1CF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27050D75-D26B-4BD3-A4A5-68DF13E9C1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7668160-F5BE-4756-B84F-C68992BC7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E7F90261-4A5A-4C39-B4B3-FEBED04E34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71681E7C-A7E8-4F01-9001-3FD1105E1B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01B0597-C838-4481-A49D-E8D85B631C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23C2B0BF-A329-4A97-B3D5-545BC6813E2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DBCCCA80-4FEE-4C79-8AF3-66B97054C84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4B9AD13F-808D-4464-989B-F40B3E77B7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076473B5-E30F-4635-8789-51368A971BD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F568995-35CF-4C80-A63C-82B47F1BA1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99432608-19E2-4A3E-A68B-45C8E5DD47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127A2810-84DE-450A-986B-DE8AF8AE6F1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1A56ED6A-BBD4-4005-A99D-65BCF8047C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CFC0629C-AFCE-4D39-87D5-36EF1FE5CF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81F3517A-93AD-4DF3-BEC7-E607A73E5E2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4CBBC251-E8DD-438C-8733-7D65F461A4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6A94A4D4-EFFA-4AE2-B533-75F01F0F006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1F4B0E1D-2F9C-444A-ADBA-BDE9F01D8D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F5ACA0E-A5DF-4015-8FD4-FA7A53E9D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5A4DCFFD-FD3C-42EA-862E-5B792D902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089A8F3-7530-4C17-848C-580015C3ED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61D8EA0C-1521-4C6D-8C09-DD6D8F1F221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517033B6-6B8A-4BD6-9A52-BF9E9EFBD4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</p:grpSp>
      </p:grp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88D7A558-4107-4032-8E5F-99B445369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38400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Subtitle 2">
            <a:extLst>
              <a:ext uri="{FF2B5EF4-FFF2-40B4-BE49-F238E27FC236}">
                <a16:creationId xmlns:a16="http://schemas.microsoft.com/office/drawing/2014/main" id="{6B5BCC80-B184-4F6C-B3E3-CFC7F4C41C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90000" y="4113213"/>
            <a:ext cx="4636800" cy="1655762"/>
          </a:xfrm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>
                <a:cs typeface="Calibri"/>
              </a:rPr>
              <a:t>Presenter name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58908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01B14E-1511-4FD8-96D1-2D23DEE4C103}" type="datetime1">
              <a:rPr lang="de-DE" noProof="0" smtClean="0"/>
              <a:t>27.11.2023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227611-63AE-461F-AD94-7FFA6805C6A9}" type="datetime1">
              <a:rPr lang="de-DE" noProof="0" smtClean="0"/>
              <a:t>27.11.2023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07F9C5-9DAE-4926-BBE5-2704E364B02B}" type="datetime1">
              <a:rPr lang="de-DE" noProof="0" smtClean="0"/>
              <a:t>27.11.2023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D36D59-CA0B-4339-96ED-FFF9C4B8CFCF}" type="datetime1">
              <a:rPr lang="de-DE" noProof="0" smtClean="0"/>
              <a:t>27.11.2023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F4EDF8-C5B7-4E0B-8F09-BE2DC5DC533C}" type="datetime1">
              <a:rPr lang="de-DE" noProof="0" smtClean="0"/>
              <a:t>27.11.2023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7AADB3-7A5B-41AA-9914-C5B330903963}" type="datetime1">
              <a:rPr lang="de-DE" noProof="0" smtClean="0"/>
              <a:t>27.11.2023</a:t>
            </a:fld>
            <a:endParaRPr lang="de-DE" noProof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2FE2F4-D3D0-4AE0-8230-BF65FBC13D71}" type="datetime1">
              <a:rPr lang="de-DE" noProof="0" smtClean="0"/>
              <a:t>27.11.2023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66D7B3-B791-4677-9E02-7E9DE4774D7D}" type="datetime1">
              <a:rPr lang="de-DE" noProof="0" smtClean="0"/>
              <a:t>27.11.2023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pieren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pieren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hteck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ihand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ihand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ihand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ihand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ihand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ihand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ihand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ihand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ihand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ihand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i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ihand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ihand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ihand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ihand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hteck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ihand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ihand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ihand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ihand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ihand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ihand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ihand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ihand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ihand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ihand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pieren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ihand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ihand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ihand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ihand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ihand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ihand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ihand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ihand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ihand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hteck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de-DE" noProof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 dirty="0"/>
              <a:t>Textmasterformat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65855E4-F0CF-4980-B2F4-A3366B50860A}" type="datetime1">
              <a:rPr lang="de-DE" noProof="0" smtClean="0"/>
              <a:t>27.11.2023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de-DE" dirty="0" err="1"/>
              <a:t>Ofsted</a:t>
            </a:r>
            <a:r>
              <a:rPr lang="de-DE" dirty="0"/>
              <a:t> </a:t>
            </a:r>
            <a:r>
              <a:rPr lang="de-DE" dirty="0" err="1"/>
              <a:t>rating</a:t>
            </a:r>
            <a:r>
              <a:rPr lang="de-DE" dirty="0"/>
              <a:t> per </a:t>
            </a:r>
            <a:r>
              <a:rPr lang="de-DE" dirty="0" err="1"/>
              <a:t>school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West Midlands 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Project 3 – Group 2: Ryan Barker, SUWAIBA IDRIS, ARFAN HASSAN, ESALA KALUPERUMA, </a:t>
            </a:r>
            <a:r>
              <a:rPr lang="de-DE" dirty="0" err="1"/>
              <a:t>Farheen</a:t>
            </a:r>
            <a:r>
              <a:rPr lang="de-DE" dirty="0"/>
              <a:t> </a:t>
            </a:r>
            <a:r>
              <a:rPr lang="de-DE" dirty="0" err="1"/>
              <a:t>Oomatia</a:t>
            </a:r>
          </a:p>
        </p:txBody>
      </p:sp>
    </p:spTree>
    <p:extLst>
      <p:ext uri="{BB962C8B-B14F-4D97-AF65-F5344CB8AC3E}">
        <p14:creationId xmlns:p14="http://schemas.microsoft.com/office/powerpoint/2010/main" val="3856144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3F1DAC-8932-066E-97E9-1B3A5139E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0F2066-E60E-187E-2C42-D991A4C1E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 err="1"/>
              <a:t>Introduction</a:t>
            </a:r>
            <a:endParaRPr lang="de-DE"/>
          </a:p>
          <a:p>
            <a:r>
              <a:rPr lang="de-DE" dirty="0"/>
              <a:t>Data </a:t>
            </a:r>
            <a:r>
              <a:rPr lang="de-DE" dirty="0" err="1"/>
              <a:t>cleaning</a:t>
            </a:r>
            <a:endParaRPr lang="de-DE"/>
          </a:p>
          <a:p>
            <a:r>
              <a:rPr lang="de-DE" dirty="0"/>
              <a:t>SQLite Database</a:t>
            </a:r>
          </a:p>
          <a:p>
            <a:r>
              <a:rPr lang="de-DE" dirty="0" err="1"/>
              <a:t>Flask</a:t>
            </a:r>
            <a:r>
              <a:rPr lang="de-DE" dirty="0"/>
              <a:t> </a:t>
            </a:r>
            <a:r>
              <a:rPr lang="de-DE" dirty="0" err="1"/>
              <a:t>app</a:t>
            </a:r>
            <a:endParaRPr lang="de-DE"/>
          </a:p>
          <a:p>
            <a:r>
              <a:rPr lang="de-DE" dirty="0"/>
              <a:t>Dashboard</a:t>
            </a:r>
          </a:p>
          <a:p>
            <a:r>
              <a:rPr lang="de-DE" dirty="0" err="1"/>
              <a:t>Results</a:t>
            </a:r>
            <a:r>
              <a:rPr lang="de-DE" dirty="0"/>
              <a:t> &amp; </a:t>
            </a:r>
            <a:r>
              <a:rPr lang="de-DE" dirty="0" err="1"/>
              <a:t>Conclusion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7456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215D1F-8686-9617-4FF6-9109FC1C8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and Data </a:t>
            </a:r>
            <a:r>
              <a:rPr lang="de-DE" dirty="0" err="1"/>
              <a:t>Cleaning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C922E4-3419-B545-DBBE-56E784DED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 err="1"/>
              <a:t>Reduced</a:t>
            </a:r>
            <a:r>
              <a:rPr lang="de-DE" dirty="0"/>
              <a:t> </a:t>
            </a:r>
            <a:r>
              <a:rPr lang="de-DE" dirty="0" err="1"/>
              <a:t>columns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was </a:t>
            </a:r>
            <a:r>
              <a:rPr lang="de-DE" dirty="0" err="1"/>
              <a:t>strictly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 </a:t>
            </a:r>
            <a:r>
              <a:rPr lang="de-DE" dirty="0" err="1"/>
              <a:t>analysis</a:t>
            </a:r>
            <a:r>
              <a:rPr lang="de-DE" dirty="0"/>
              <a:t> 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dataset</a:t>
            </a:r>
          </a:p>
          <a:p>
            <a:r>
              <a:rPr lang="de-DE" dirty="0" err="1"/>
              <a:t>Changed</a:t>
            </a:r>
            <a:r>
              <a:rPr lang="de-DE" dirty="0"/>
              <a:t> </a:t>
            </a:r>
            <a:r>
              <a:rPr lang="de-DE" dirty="0" err="1"/>
              <a:t>numeric</a:t>
            </a:r>
            <a:r>
              <a:rPr lang="de-DE" dirty="0"/>
              <a:t> </a:t>
            </a:r>
            <a:r>
              <a:rPr lang="de-DE" dirty="0" err="1"/>
              <a:t>rating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string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comprehension</a:t>
            </a:r>
            <a:r>
              <a:rPr lang="de-DE" dirty="0"/>
              <a:t> (</a:t>
            </a:r>
            <a:r>
              <a:rPr lang="de-DE" dirty="0" err="1"/>
              <a:t>dashboard</a:t>
            </a:r>
            <a:r>
              <a:rPr lang="de-DE" dirty="0"/>
              <a:t>)</a:t>
            </a:r>
          </a:p>
          <a:p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Removed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spaces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, extra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character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(?) and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added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_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to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column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names</a:t>
            </a:r>
          </a:p>
          <a:p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Changed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data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types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for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some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of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the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columns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 (URN,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pupil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count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&amp;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dates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)</a:t>
            </a:r>
          </a:p>
          <a:p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Added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latitude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and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longitude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per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postcode</a:t>
            </a:r>
          </a:p>
          <a:p>
            <a:endParaRPr lang="de-DE" sz="900" dirty="0">
              <a:solidFill>
                <a:srgbClr val="000000"/>
              </a:solidFill>
              <a:latin typeface="Menlo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45390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203955-0C82-F545-534C-84AF6BBC4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Creation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SQLITE </a:t>
            </a:r>
            <a:r>
              <a:rPr lang="de-DE" dirty="0" err="1"/>
              <a:t>database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7ECE10-FCB5-8B1F-1D1E-4AC642AA9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Import dependencies, Python SQL toolkit </a:t>
            </a:r>
            <a:r>
              <a:rPr lang="de-DE" b="1" u="sng" dirty="0"/>
              <a:t>and ORM</a:t>
            </a:r>
          </a:p>
          <a:p>
            <a:r>
              <a:rPr lang="de-DE" dirty="0" err="1"/>
              <a:t>Loaded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cleaned</a:t>
            </a:r>
            <a:r>
              <a:rPr lang="de-DE" dirty="0"/>
              <a:t> CSV</a:t>
            </a:r>
            <a:endParaRPr lang="de-DE" b="1" u="sng" dirty="0"/>
          </a:p>
          <a:p>
            <a:r>
              <a:rPr lang="de-DE" dirty="0" err="1">
                <a:solidFill>
                  <a:srgbClr val="FFFFFF"/>
                </a:solidFill>
                <a:ea typeface="+mn-lt"/>
                <a:cs typeface="+mn-lt"/>
              </a:rPr>
              <a:t>Establishing</a:t>
            </a:r>
            <a:r>
              <a:rPr lang="de-DE" dirty="0">
                <a:solidFill>
                  <a:srgbClr val="FFFFFF"/>
                </a:solidFill>
                <a:ea typeface="+mn-lt"/>
                <a:cs typeface="+mn-lt"/>
              </a:rPr>
              <a:t> a </a:t>
            </a:r>
            <a:r>
              <a:rPr lang="de-DE" dirty="0" err="1">
                <a:solidFill>
                  <a:srgbClr val="FFFFFF"/>
                </a:solidFill>
                <a:ea typeface="+mn-lt"/>
                <a:cs typeface="+mn-lt"/>
              </a:rPr>
              <a:t>connection</a:t>
            </a:r>
            <a:r>
              <a:rPr lang="de-DE" dirty="0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de-DE" dirty="0" err="1">
                <a:solidFill>
                  <a:srgbClr val="FFFFFF"/>
                </a:solidFill>
                <a:ea typeface="+mn-lt"/>
                <a:cs typeface="+mn-lt"/>
              </a:rPr>
              <a:t>to</a:t>
            </a:r>
            <a:r>
              <a:rPr lang="de-DE" dirty="0">
                <a:solidFill>
                  <a:srgbClr val="FFFFFF"/>
                </a:solidFill>
                <a:ea typeface="+mn-lt"/>
                <a:cs typeface="+mn-lt"/>
              </a:rPr>
              <a:t> SQLite </a:t>
            </a:r>
            <a:r>
              <a:rPr lang="de-DE" dirty="0" err="1">
                <a:solidFill>
                  <a:srgbClr val="FFFFFF"/>
                </a:solidFill>
                <a:ea typeface="+mn-lt"/>
                <a:cs typeface="+mn-lt"/>
              </a:rPr>
              <a:t>database</a:t>
            </a:r>
            <a:r>
              <a:rPr lang="de-DE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de-DE" dirty="0" err="1">
                <a:solidFill>
                  <a:srgbClr val="FFFFFF"/>
                </a:solidFill>
                <a:ea typeface="+mn-lt"/>
                <a:cs typeface="+mn-lt"/>
              </a:rPr>
              <a:t>using</a:t>
            </a:r>
            <a:r>
              <a:rPr lang="de-DE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de-DE" dirty="0" err="1">
                <a:solidFill>
                  <a:srgbClr val="FFFFFF"/>
                </a:solidFill>
                <a:ea typeface="+mn-lt"/>
                <a:cs typeface="+mn-lt"/>
              </a:rPr>
              <a:t>the</a:t>
            </a:r>
            <a:r>
              <a:rPr lang="de-DE" dirty="0">
                <a:solidFill>
                  <a:srgbClr val="FFFFFF"/>
                </a:solidFill>
                <a:ea typeface="+mn-lt"/>
                <a:cs typeface="+mn-lt"/>
              </a:rPr>
              <a:t> Python SQLite </a:t>
            </a:r>
            <a:r>
              <a:rPr lang="de-DE" dirty="0" err="1">
                <a:solidFill>
                  <a:srgbClr val="FFFFFF"/>
                </a:solidFill>
                <a:ea typeface="+mn-lt"/>
                <a:cs typeface="+mn-lt"/>
              </a:rPr>
              <a:t>module</a:t>
            </a:r>
            <a:endParaRPr lang="de-DE" dirty="0" err="1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64244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6B6675-609B-77BB-CCF1-9B26BA034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32080"/>
            <a:ext cx="9905998" cy="1280160"/>
          </a:xfrm>
        </p:spPr>
        <p:txBody>
          <a:bodyPr/>
          <a:lstStyle/>
          <a:p>
            <a:r>
              <a:rPr lang="de-DE" dirty="0">
                <a:ea typeface="+mj-lt"/>
                <a:cs typeface="+mj-lt"/>
              </a:rPr>
              <a:t>Flask app</a:t>
            </a:r>
            <a:endParaRPr lang="de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1F10BC-E918-7E53-661E-E54AC0E81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271" y="1311215"/>
            <a:ext cx="11345005" cy="492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1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89782"/>
            <a:ext cx="9905998" cy="1199072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FLASK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009291"/>
            <a:ext cx="9767888" cy="4781909"/>
          </a:xfrm>
        </p:spPr>
        <p:txBody>
          <a:bodyPr rtlCol="0">
            <a:normAutofit fontScale="92500" lnSpcReduction="10000"/>
          </a:bodyPr>
          <a:lstStyle/>
          <a:p>
            <a:pPr algn="l"/>
            <a:r>
              <a:rPr lang="en-GB" b="0" i="0" dirty="0">
                <a:effectLst/>
                <a:latin typeface="Söhne"/>
              </a:rPr>
              <a:t> we created an </a:t>
            </a:r>
            <a:r>
              <a:rPr lang="en-GB" b="0" i="0" dirty="0" err="1">
                <a:effectLst/>
                <a:latin typeface="Söhne"/>
              </a:rPr>
              <a:t>SQLAlchemy</a:t>
            </a:r>
            <a:r>
              <a:rPr lang="en-GB" b="0" i="0" dirty="0">
                <a:effectLst/>
                <a:latin typeface="Söhne"/>
              </a:rPr>
              <a:t> engine for seamless connection to the SQLite database, "</a:t>
            </a:r>
            <a:r>
              <a:rPr lang="en-GB" b="0" i="0" dirty="0" err="1">
                <a:effectLst/>
                <a:latin typeface="Söhne"/>
              </a:rPr>
              <a:t>ofsted_results.sqlite</a:t>
            </a:r>
            <a:r>
              <a:rPr lang="en-GB" b="0" i="0" dirty="0">
                <a:effectLst/>
                <a:latin typeface="Söhne"/>
              </a:rPr>
              <a:t>."</a:t>
            </a:r>
          </a:p>
          <a:p>
            <a:pPr algn="l"/>
            <a:r>
              <a:rPr lang="en-GB" b="0" i="0" dirty="0">
                <a:effectLst/>
                <a:latin typeface="Söhne"/>
              </a:rPr>
              <a:t>In Flask setup, we crafted a robust web app with two key routes: the root ("/") for displaying routes and "/dashboard" to render a specific template.</a:t>
            </a:r>
          </a:p>
          <a:p>
            <a:pPr algn="l"/>
            <a:r>
              <a:rPr lang="en-GB" b="0" i="0" dirty="0">
                <a:effectLst/>
                <a:latin typeface="Söhne"/>
              </a:rPr>
              <a:t>The "/dashboard" route is pivotal, initiating a session, executing a SQL query to extract comprehensive data from "</a:t>
            </a:r>
            <a:r>
              <a:rPr lang="en-GB" b="0" i="0" dirty="0" err="1">
                <a:effectLst/>
                <a:latin typeface="Söhne"/>
              </a:rPr>
              <a:t>ofsted_data</a:t>
            </a:r>
            <a:r>
              <a:rPr lang="en-GB" b="0" i="0" dirty="0">
                <a:effectLst/>
                <a:latin typeface="Söhne"/>
              </a:rPr>
              <a:t>," transforming it into a pandas </a:t>
            </a:r>
            <a:r>
              <a:rPr lang="en-GB" b="0" i="0" dirty="0" err="1">
                <a:effectLst/>
                <a:latin typeface="Söhne"/>
              </a:rPr>
              <a:t>DataFrame</a:t>
            </a:r>
            <a:r>
              <a:rPr lang="en-GB" b="0" i="0" dirty="0">
                <a:effectLst/>
                <a:latin typeface="Söhne"/>
              </a:rPr>
              <a:t>, and gracefully concluding the session.</a:t>
            </a:r>
          </a:p>
          <a:p>
            <a:pPr algn="l"/>
            <a:r>
              <a:rPr lang="en-GB" b="0" i="0" dirty="0">
                <a:effectLst/>
                <a:latin typeface="Söhne"/>
              </a:rPr>
              <a:t>Data transformation results in JSON file creation, preserving processed information. We render the "index.html" template to present data in a structured, visually appealing manner.</a:t>
            </a:r>
          </a:p>
          <a:p>
            <a:pPr algn="l"/>
            <a:r>
              <a:rPr lang="en-GB" b="0" i="0" dirty="0">
                <a:effectLst/>
                <a:latin typeface="Söhne"/>
              </a:rPr>
              <a:t>Running the Flask app provides users with a dynamic dashboard</a:t>
            </a:r>
          </a:p>
          <a:p>
            <a:pPr marL="0" indent="0" rtl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C6A01F-D8C6-D17A-DAE3-2B0617D79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DASHBOARD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F6F23418-372D-AC63-62EA-ECD7B996B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1494" y="2091131"/>
            <a:ext cx="4937760" cy="4114800"/>
          </a:xfrm>
        </p:spPr>
      </p:pic>
      <p:pic>
        <p:nvPicPr>
          <p:cNvPr id="5" name="Grafik 4" descr="Ein Bild, das Text, Karte, Diagramm, Screenshot enthält.&#10;&#10;Beschreibung automatisch generiert.">
            <a:extLst>
              <a:ext uri="{FF2B5EF4-FFF2-40B4-BE49-F238E27FC236}">
                <a16:creationId xmlns:a16="http://schemas.microsoft.com/office/drawing/2014/main" id="{4EF214A4-3CFF-4173-C22D-BB9E3FE2D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711" y="2089212"/>
            <a:ext cx="463679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55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298CFC-F529-DF74-37F8-96F3AFB4E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RESULTS &amp; CONCLUSION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6A69FF-E31D-0F6D-ED17-5745DB456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Our examination revealed that the West Midlands is home to a total of 2,192 primary and secondary schools. Among these, 19.1% (418) are classified as secondary schools, while a substantial 80.9% (1,774) are primary schools. In the secondary education, there are 53 schools with a "Good" rating, 51 schools marked as "Requires Improvement," 23 schools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labeled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"Inadequate," and an impressive 53 schools achieving an "Outstanding" rating.</a:t>
            </a:r>
          </a:p>
          <a:p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 the primary education sector, a significant majority of 1,318 schools have received a "Good" rating from Ofsted. Furthermore, 237 schools have been recognized as "Outstanding," 163 schools are categorized as "Requires Improvement," and 46 schools have been rated as "Inadequate".</a:t>
            </a:r>
          </a:p>
          <a:p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51394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reis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133</TotalTime>
  <Words>417</Words>
  <Application>Microsoft Office PowerPoint</Application>
  <PresentationFormat>Widescreen</PresentationFormat>
  <Paragraphs>33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Consolas</vt:lpstr>
      <vt:lpstr>Menlo</vt:lpstr>
      <vt:lpstr>Söhne</vt:lpstr>
      <vt:lpstr>Tw Cen MT</vt:lpstr>
      <vt:lpstr>Kreis</vt:lpstr>
      <vt:lpstr>Ofsted rating per school in the West Midlands </vt:lpstr>
      <vt:lpstr>Table of content</vt:lpstr>
      <vt:lpstr>Introduction and Data Cleaning</vt:lpstr>
      <vt:lpstr>Creation of SQLITE database</vt:lpstr>
      <vt:lpstr>Flask app</vt:lpstr>
      <vt:lpstr>FLASK APP</vt:lpstr>
      <vt:lpstr>DASHBOARD</vt:lpstr>
      <vt:lpstr>RESULTS &amp;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/>
  <cp:lastModifiedBy>ARFAN HASSAN</cp:lastModifiedBy>
  <cp:revision>102</cp:revision>
  <dcterms:created xsi:type="dcterms:W3CDTF">2023-11-23T18:59:08Z</dcterms:created>
  <dcterms:modified xsi:type="dcterms:W3CDTF">2023-11-27T13:32:41Z</dcterms:modified>
</cp:coreProperties>
</file>